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78" r:id="rId25"/>
    <p:sldId id="281" r:id="rId26"/>
    <p:sldId id="282" r:id="rId27"/>
    <p:sldId id="283" r:id="rId28"/>
    <p:sldId id="284" r:id="rId29"/>
    <p:sldId id="285" r:id="rId30"/>
    <p:sldId id="286" r:id="rId31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33"/>
      <p:bold r:id="rId34"/>
      <p:italic r:id="rId35"/>
      <p:boldItalic r:id="rId36"/>
    </p:embeddedFont>
    <p:embeddedFont>
      <p:font typeface="Roboto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2" roundtripDataSignature="AMtx7mj9QqBdDGPNvEItcMAA7FvKu6xv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7FCBD37-97F8-4272-BC16-2A9F0D05D0AA}">
  <a:tblStyle styleId="{87FCBD37-97F8-4272-BC16-2A9F0D05D0A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3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87138ea9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87138ea92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" name="Google Shape;29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3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3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3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3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3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3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3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4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4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4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4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4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4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" name="Google Shape;76;p4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4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4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3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21" name="Google Shape;21;p33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3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3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33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" name="Google Shape;26;p3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3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34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31" name="Google Shape;31;p34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34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34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3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4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34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3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3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3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3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3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3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3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3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3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3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" name="Google Shape;57;p3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3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" name="Google Shape;61;p3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3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3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3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3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4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3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3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 txBox="1">
            <a:spLocks noGrp="1"/>
          </p:cNvSpPr>
          <p:nvPr>
            <p:ph type="ctrTitle"/>
          </p:nvPr>
        </p:nvSpPr>
        <p:spPr>
          <a:xfrm>
            <a:off x="598100" y="572100"/>
            <a:ext cx="7689300" cy="17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b="1">
                <a:solidFill>
                  <a:schemeClr val="accent3"/>
                </a:solidFill>
              </a:rPr>
              <a:t>Neural Machine Translation For Indian Languages</a:t>
            </a:r>
            <a:endParaRPr b="1">
              <a:solidFill>
                <a:schemeClr val="accent3"/>
              </a:solidFill>
            </a:endParaRPr>
          </a:p>
        </p:txBody>
      </p:sp>
      <p:sp>
        <p:nvSpPr>
          <p:cNvPr id="86" name="Google Shape;86;p1"/>
          <p:cNvSpPr txBox="1">
            <a:spLocks noGrp="1"/>
          </p:cNvSpPr>
          <p:nvPr>
            <p:ph type="subTitle" idx="1"/>
          </p:nvPr>
        </p:nvSpPr>
        <p:spPr>
          <a:xfrm>
            <a:off x="4682025" y="2873000"/>
            <a:ext cx="4103400" cy="16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>
                <a:solidFill>
                  <a:srgbClr val="073763"/>
                </a:solidFill>
                <a:latin typeface="Georgia"/>
                <a:ea typeface="Georgia"/>
                <a:cs typeface="Georgia"/>
                <a:sym typeface="Georgia"/>
              </a:rPr>
              <a:t>A. Bhavishya (16WH1A1202)</a:t>
            </a:r>
            <a:endParaRPr>
              <a:solidFill>
                <a:srgbClr val="07376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>
                <a:solidFill>
                  <a:srgbClr val="073763"/>
                </a:solidFill>
                <a:latin typeface="Georgia"/>
                <a:ea typeface="Georgia"/>
                <a:cs typeface="Georgia"/>
                <a:sym typeface="Georgia"/>
              </a:rPr>
              <a:t>B. Sandhya (16WH1A1210)</a:t>
            </a:r>
            <a:endParaRPr>
              <a:solidFill>
                <a:srgbClr val="07376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>
                <a:solidFill>
                  <a:srgbClr val="073763"/>
                </a:solidFill>
                <a:latin typeface="Georgia"/>
                <a:ea typeface="Georgia"/>
                <a:cs typeface="Georgia"/>
                <a:sym typeface="Georgia"/>
              </a:rPr>
              <a:t>G. Divyalata (16WH1A1215)</a:t>
            </a:r>
            <a:endParaRPr>
              <a:solidFill>
                <a:srgbClr val="07376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>
                <a:solidFill>
                  <a:srgbClr val="073763"/>
                </a:solidFill>
                <a:latin typeface="Georgia"/>
                <a:ea typeface="Georgia"/>
                <a:cs typeface="Georgia"/>
                <a:sym typeface="Georgia"/>
              </a:rPr>
              <a:t>V. Bhanu Samera(16WH1A1248)</a:t>
            </a:r>
            <a:endParaRPr>
              <a:solidFill>
                <a:srgbClr val="07376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7" name="Google Shape;87;p1"/>
          <p:cNvSpPr txBox="1">
            <a:spLocks noGrp="1"/>
          </p:cNvSpPr>
          <p:nvPr>
            <p:ph type="subTitle" idx="1"/>
          </p:nvPr>
        </p:nvSpPr>
        <p:spPr>
          <a:xfrm>
            <a:off x="700675" y="3002349"/>
            <a:ext cx="2997600" cy="16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>
                <a:solidFill>
                  <a:srgbClr val="1C4587"/>
                </a:solidFill>
                <a:latin typeface="Georgia"/>
                <a:ea typeface="Georgia"/>
                <a:cs typeface="Georgia"/>
                <a:sym typeface="Georgia"/>
              </a:rPr>
              <a:t>Under the Guidance of:</a:t>
            </a:r>
            <a:endParaRPr>
              <a:solidFill>
                <a:srgbClr val="1C4587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>
                <a:solidFill>
                  <a:srgbClr val="1C4587"/>
                </a:solidFill>
                <a:latin typeface="Georgia"/>
                <a:ea typeface="Georgia"/>
                <a:cs typeface="Georgia"/>
                <a:sym typeface="Georgia"/>
              </a:rPr>
              <a:t>L. Naveen Kumar</a:t>
            </a:r>
            <a:endParaRPr>
              <a:solidFill>
                <a:srgbClr val="1C4587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>
                <a:solidFill>
                  <a:srgbClr val="1C4587"/>
                </a:solidFill>
                <a:latin typeface="Georgia"/>
                <a:ea typeface="Georgia"/>
                <a:cs typeface="Georgia"/>
                <a:sym typeface="Georgia"/>
              </a:rPr>
              <a:t>Assistant Professor</a:t>
            </a:r>
            <a:endParaRPr>
              <a:solidFill>
                <a:srgbClr val="1C458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b="1"/>
              <a:t>1. Neural Network</a:t>
            </a:r>
            <a:endParaRPr b="1"/>
          </a:p>
        </p:txBody>
      </p:sp>
      <p:sp>
        <p:nvSpPr>
          <p:cNvPr id="147" name="Google Shape;147;p10"/>
          <p:cNvSpPr txBox="1">
            <a:spLocks noGrp="1"/>
          </p:cNvSpPr>
          <p:nvPr>
            <p:ph type="body" idx="1"/>
          </p:nvPr>
        </p:nvSpPr>
        <p:spPr>
          <a:xfrm>
            <a:off x="311704" y="1284675"/>
            <a:ext cx="68403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A regular Neural Network is a generic machine learning algorithm 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It takes in a list of numbers and calculates a result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If same set of numbers are given as input, the output will also be the same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However, in a </a:t>
            </a:r>
            <a:r>
              <a:rPr lang="en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rPr>
              <a:t>Neural Network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the previous results can change the results of future calculations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b="1"/>
              <a:t>NN concept</a:t>
            </a:r>
            <a:endParaRPr b="1"/>
          </a:p>
        </p:txBody>
      </p:sp>
      <p:sp>
        <p:nvSpPr>
          <p:cNvPr id="153" name="Google Shape;153;p1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54" name="Google Shape;154;p11" descr="A picture containing clock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3380" y="1124771"/>
            <a:ext cx="5665076" cy="33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b="1"/>
              <a:t>2. Encoder-Decoder Model</a:t>
            </a:r>
            <a:endParaRPr b="1"/>
          </a:p>
        </p:txBody>
      </p:sp>
      <p:sp>
        <p:nvSpPr>
          <p:cNvPr id="160" name="Google Shape;160;p12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Encoding means generating ‘numbers’ for a given text input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Example: -----&gt;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61" name="Google Shape;161;p12"/>
          <p:cNvPicPr preferRelativeResize="0"/>
          <p:nvPr/>
        </p:nvPicPr>
        <p:blipFill rotWithShape="1">
          <a:blip r:embed="rId3">
            <a:alphaModFix/>
          </a:blip>
          <a:srcRect l="38332"/>
          <a:stretch/>
        </p:blipFill>
        <p:spPr>
          <a:xfrm>
            <a:off x="4781175" y="1702450"/>
            <a:ext cx="3685475" cy="2866425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2" name="Google Shape;162;p12"/>
          <p:cNvSpPr txBox="1"/>
          <p:nvPr/>
        </p:nvSpPr>
        <p:spPr>
          <a:xfrm>
            <a:off x="926350" y="2440400"/>
            <a:ext cx="2530200" cy="15738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Input text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‘Machine learning is fun’</a:t>
            </a:r>
            <a:endParaRPr sz="18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63" name="Google Shape;163;p12"/>
          <p:cNvCxnSpPr/>
          <p:nvPr/>
        </p:nvCxnSpPr>
        <p:spPr>
          <a:xfrm rot="10800000" flipH="1">
            <a:off x="3625725" y="3129000"/>
            <a:ext cx="822900" cy="18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169600" cy="622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b="1"/>
              <a:t>How encoder-decoder model works</a:t>
            </a:r>
            <a:endParaRPr b="1"/>
          </a:p>
        </p:txBody>
      </p:sp>
      <p:sp>
        <p:nvSpPr>
          <p:cNvPr id="169" name="Google Shape;169;p1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169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This involves LSTMs, one each for encoder and decoder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Before the encoder step, the input sequences in source language (English) are turned into embedding vectors (i.e., a matrix of numbers) by a predefined class called ‘Embedding’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These embedding vectors become the input to encoder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The encoder turns these into fixed-dimension ‘state vectors’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After this step, the encoder gives out (i) a hidden state, and (ii) a cell state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These two states are fed into the decoder 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  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87138ea923_0_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b="1"/>
              <a:t>How encoder-decoder model works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87138ea923_0_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3675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The decoder LSTM takes the state vector given by the encoder as input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The decoder is trained to output the translation one word at a time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It also predicts the next words of the target sequence based on previously translated sequence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6" name="Google Shape;176;g87138ea923_0_0"/>
          <p:cNvSpPr txBox="1"/>
          <p:nvPr/>
        </p:nvSpPr>
        <p:spPr>
          <a:xfrm>
            <a:off x="6205650" y="2984050"/>
            <a:ext cx="522900" cy="2463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g87138ea923_0_0"/>
          <p:cNvSpPr txBox="1"/>
          <p:nvPr/>
        </p:nvSpPr>
        <p:spPr>
          <a:xfrm>
            <a:off x="3987600" y="2984050"/>
            <a:ext cx="629100" cy="2463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g87138ea923_0_0"/>
          <p:cNvSpPr txBox="1"/>
          <p:nvPr/>
        </p:nvSpPr>
        <p:spPr>
          <a:xfrm>
            <a:off x="4785750" y="2984050"/>
            <a:ext cx="558900" cy="2463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g87138ea923_0_0"/>
          <p:cNvSpPr txBox="1"/>
          <p:nvPr/>
        </p:nvSpPr>
        <p:spPr>
          <a:xfrm>
            <a:off x="5513700" y="2984050"/>
            <a:ext cx="522900" cy="2463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g87138ea923_0_0"/>
          <p:cNvSpPr txBox="1"/>
          <p:nvPr/>
        </p:nvSpPr>
        <p:spPr>
          <a:xfrm>
            <a:off x="3987600" y="4124375"/>
            <a:ext cx="629100" cy="205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How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g87138ea923_0_0"/>
          <p:cNvSpPr txBox="1"/>
          <p:nvPr/>
        </p:nvSpPr>
        <p:spPr>
          <a:xfrm>
            <a:off x="4837650" y="4124375"/>
            <a:ext cx="629100" cy="205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are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g87138ea923_0_0"/>
          <p:cNvSpPr txBox="1"/>
          <p:nvPr/>
        </p:nvSpPr>
        <p:spPr>
          <a:xfrm>
            <a:off x="5576550" y="4124375"/>
            <a:ext cx="629100" cy="205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you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g87138ea923_0_0"/>
          <p:cNvSpPr txBox="1"/>
          <p:nvPr/>
        </p:nvSpPr>
        <p:spPr>
          <a:xfrm>
            <a:off x="6315450" y="4124375"/>
            <a:ext cx="629100" cy="205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EOS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4" name="Google Shape;184;g87138ea923_0_0"/>
          <p:cNvCxnSpPr>
            <a:stCxn id="180" idx="0"/>
            <a:endCxn id="177" idx="2"/>
          </p:cNvCxnSpPr>
          <p:nvPr/>
        </p:nvCxnSpPr>
        <p:spPr>
          <a:xfrm rot="10800000">
            <a:off x="4302150" y="3230375"/>
            <a:ext cx="0" cy="89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85" name="Google Shape;185;g87138ea923_0_0"/>
          <p:cNvCxnSpPr/>
          <p:nvPr/>
        </p:nvCxnSpPr>
        <p:spPr>
          <a:xfrm rot="10800000">
            <a:off x="5065200" y="3230375"/>
            <a:ext cx="0" cy="89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86" name="Google Shape;186;g87138ea923_0_0"/>
          <p:cNvCxnSpPr/>
          <p:nvPr/>
        </p:nvCxnSpPr>
        <p:spPr>
          <a:xfrm rot="10800000">
            <a:off x="5775150" y="3230375"/>
            <a:ext cx="0" cy="89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87" name="Google Shape;187;g87138ea923_0_0"/>
          <p:cNvCxnSpPr/>
          <p:nvPr/>
        </p:nvCxnSpPr>
        <p:spPr>
          <a:xfrm rot="10800000">
            <a:off x="6571900" y="3230375"/>
            <a:ext cx="0" cy="89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88" name="Google Shape;188;g87138ea923_0_0"/>
          <p:cNvSpPr/>
          <p:nvPr/>
        </p:nvSpPr>
        <p:spPr>
          <a:xfrm>
            <a:off x="3856100" y="2674275"/>
            <a:ext cx="3269400" cy="1751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87138ea923_0_0"/>
          <p:cNvSpPr txBox="1"/>
          <p:nvPr/>
        </p:nvSpPr>
        <p:spPr>
          <a:xfrm>
            <a:off x="3967050" y="2674275"/>
            <a:ext cx="984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ENCODER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0" name="Google Shape;190;g87138ea923_0_0"/>
          <p:cNvCxnSpPr>
            <a:stCxn id="177" idx="3"/>
            <a:endCxn id="178" idx="1"/>
          </p:cNvCxnSpPr>
          <p:nvPr/>
        </p:nvCxnSpPr>
        <p:spPr>
          <a:xfrm>
            <a:off x="4616700" y="3107200"/>
            <a:ext cx="16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1" name="Google Shape;191;g87138ea923_0_0"/>
          <p:cNvCxnSpPr>
            <a:stCxn id="178" idx="3"/>
            <a:endCxn id="179" idx="1"/>
          </p:cNvCxnSpPr>
          <p:nvPr/>
        </p:nvCxnSpPr>
        <p:spPr>
          <a:xfrm>
            <a:off x="5344650" y="3107200"/>
            <a:ext cx="16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2" name="Google Shape;192;g87138ea923_0_0"/>
          <p:cNvCxnSpPr>
            <a:stCxn id="179" idx="3"/>
            <a:endCxn id="176" idx="1"/>
          </p:cNvCxnSpPr>
          <p:nvPr/>
        </p:nvCxnSpPr>
        <p:spPr>
          <a:xfrm>
            <a:off x="6036600" y="3107200"/>
            <a:ext cx="16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93" name="Google Shape;193;g87138ea92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6350" y="1108650"/>
            <a:ext cx="629100" cy="360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87138ea923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8825" y="1083163"/>
            <a:ext cx="558900" cy="411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87138ea923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1850" y="1083175"/>
            <a:ext cx="251023" cy="41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87138ea923_0_0"/>
          <p:cNvSpPr/>
          <p:nvPr/>
        </p:nvSpPr>
        <p:spPr>
          <a:xfrm>
            <a:off x="5576550" y="2046350"/>
            <a:ext cx="718200" cy="360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87138ea923_0_0"/>
          <p:cNvSpPr/>
          <p:nvPr/>
        </p:nvSpPr>
        <p:spPr>
          <a:xfrm>
            <a:off x="6479175" y="2046350"/>
            <a:ext cx="718200" cy="360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87138ea923_0_0"/>
          <p:cNvSpPr/>
          <p:nvPr/>
        </p:nvSpPr>
        <p:spPr>
          <a:xfrm>
            <a:off x="7361100" y="2046350"/>
            <a:ext cx="718200" cy="360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87138ea923_0_0"/>
          <p:cNvSpPr/>
          <p:nvPr/>
        </p:nvSpPr>
        <p:spPr>
          <a:xfrm>
            <a:off x="8204325" y="2046350"/>
            <a:ext cx="718200" cy="360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0" name="Google Shape;200;g87138ea923_0_0"/>
          <p:cNvCxnSpPr>
            <a:stCxn id="196" idx="0"/>
            <a:endCxn id="193" idx="2"/>
          </p:cNvCxnSpPr>
          <p:nvPr/>
        </p:nvCxnSpPr>
        <p:spPr>
          <a:xfrm rot="10800000" flipH="1">
            <a:off x="5935650" y="1468850"/>
            <a:ext cx="65100" cy="57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1" name="Google Shape;201;g87138ea923_0_0"/>
          <p:cNvCxnSpPr>
            <a:endCxn id="194" idx="2"/>
          </p:cNvCxnSpPr>
          <p:nvPr/>
        </p:nvCxnSpPr>
        <p:spPr>
          <a:xfrm rot="10800000">
            <a:off x="6838275" y="1494429"/>
            <a:ext cx="9300" cy="55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2" name="Google Shape;202;g87138ea923_0_0"/>
          <p:cNvCxnSpPr/>
          <p:nvPr/>
        </p:nvCxnSpPr>
        <p:spPr>
          <a:xfrm rot="10800000">
            <a:off x="7655925" y="1484225"/>
            <a:ext cx="10200" cy="57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3" name="Google Shape;203;g87138ea923_0_0"/>
          <p:cNvCxnSpPr/>
          <p:nvPr/>
        </p:nvCxnSpPr>
        <p:spPr>
          <a:xfrm>
            <a:off x="6217350" y="1491075"/>
            <a:ext cx="307800" cy="54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" name="Google Shape;204;g87138ea923_0_0"/>
          <p:cNvCxnSpPr/>
          <p:nvPr/>
        </p:nvCxnSpPr>
        <p:spPr>
          <a:xfrm>
            <a:off x="7097850" y="1491075"/>
            <a:ext cx="307800" cy="54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5" name="Google Shape;205;g87138ea923_0_0"/>
          <p:cNvCxnSpPr/>
          <p:nvPr/>
        </p:nvCxnSpPr>
        <p:spPr>
          <a:xfrm>
            <a:off x="7771500" y="1378650"/>
            <a:ext cx="607200" cy="67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6" name="Google Shape;206;g87138ea923_0_0"/>
          <p:cNvCxnSpPr>
            <a:stCxn id="196" idx="3"/>
            <a:endCxn id="197" idx="1"/>
          </p:cNvCxnSpPr>
          <p:nvPr/>
        </p:nvCxnSpPr>
        <p:spPr>
          <a:xfrm>
            <a:off x="6294750" y="2226500"/>
            <a:ext cx="184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7" name="Google Shape;207;g87138ea923_0_0"/>
          <p:cNvCxnSpPr/>
          <p:nvPr/>
        </p:nvCxnSpPr>
        <p:spPr>
          <a:xfrm>
            <a:off x="7157288" y="2226500"/>
            <a:ext cx="184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8" name="Google Shape;208;g87138ea923_0_0"/>
          <p:cNvCxnSpPr/>
          <p:nvPr/>
        </p:nvCxnSpPr>
        <p:spPr>
          <a:xfrm>
            <a:off x="8079300" y="2226500"/>
            <a:ext cx="184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" name="Google Shape;209;g87138ea923_0_0"/>
          <p:cNvCxnSpPr/>
          <p:nvPr/>
        </p:nvCxnSpPr>
        <p:spPr>
          <a:xfrm rot="10800000">
            <a:off x="6107825" y="2428100"/>
            <a:ext cx="417300" cy="54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0" name="Google Shape;210;g87138ea923_0_0"/>
          <p:cNvCxnSpPr/>
          <p:nvPr/>
        </p:nvCxnSpPr>
        <p:spPr>
          <a:xfrm rot="10800000" flipH="1">
            <a:off x="6531975" y="2428100"/>
            <a:ext cx="171000" cy="54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1" name="Google Shape;211;g87138ea923_0_0"/>
          <p:cNvCxnSpPr>
            <a:endCxn id="198" idx="2"/>
          </p:cNvCxnSpPr>
          <p:nvPr/>
        </p:nvCxnSpPr>
        <p:spPr>
          <a:xfrm rot="10800000" flipH="1">
            <a:off x="6545700" y="2406650"/>
            <a:ext cx="1174500" cy="55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2" name="Google Shape;212;g87138ea923_0_0"/>
          <p:cNvCxnSpPr>
            <a:endCxn id="199" idx="2"/>
          </p:cNvCxnSpPr>
          <p:nvPr/>
        </p:nvCxnSpPr>
        <p:spPr>
          <a:xfrm rot="10800000" flipH="1">
            <a:off x="6559425" y="2406650"/>
            <a:ext cx="2004000" cy="57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3" name="Google Shape;213;g87138ea923_0_0"/>
          <p:cNvSpPr txBox="1"/>
          <p:nvPr/>
        </p:nvSpPr>
        <p:spPr>
          <a:xfrm>
            <a:off x="4500575" y="1190125"/>
            <a:ext cx="984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DECODER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" name="Google Shape;214;g87138ea923_0_0"/>
          <p:cNvSpPr/>
          <p:nvPr/>
        </p:nvSpPr>
        <p:spPr>
          <a:xfrm>
            <a:off x="4500575" y="1094350"/>
            <a:ext cx="4541700" cy="1422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600" b="1"/>
              <a:t>Long &amp; Short Term Memory (LSTM): Proposed model</a:t>
            </a:r>
            <a:endParaRPr sz="2600" b="1"/>
          </a:p>
        </p:txBody>
      </p:sp>
      <p:sp>
        <p:nvSpPr>
          <p:cNvPr id="220" name="Google Shape;220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58707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LSTM is a variation of RNN with four layers or ‘gates’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First gate -- ‘forget gate’ -- decides which part of previous learning should be forgotten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Second ‘sigmoid’ or input gate layer decides which values the system will update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Third ‘tanh’ layer creates a vector of possible values that could be added to the state in the same module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Finally, fourth ‘output’ layer decides result and the state for the next module 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21" name="Google Shape;221;p14"/>
          <p:cNvPicPr preferRelativeResize="0"/>
          <p:nvPr/>
        </p:nvPicPr>
        <p:blipFill rotWithShape="1">
          <a:blip r:embed="rId3">
            <a:alphaModFix/>
          </a:blip>
          <a:srcRect l="34257" t="7072" r="34255" b="2811"/>
          <a:stretch/>
        </p:blipFill>
        <p:spPr>
          <a:xfrm>
            <a:off x="6627573" y="1342027"/>
            <a:ext cx="1916493" cy="1520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b="1"/>
              <a:t>Working of LSTM</a:t>
            </a:r>
            <a:endParaRPr b="1"/>
          </a:p>
        </p:txBody>
      </p:sp>
      <p:pic>
        <p:nvPicPr>
          <p:cNvPr id="227" name="Google Shape;22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138127"/>
            <a:ext cx="4359691" cy="3595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194ED4E-46AA-4706-A9A8-95AA1499D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052" y="1138127"/>
            <a:ext cx="3869121" cy="272819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b="1"/>
              <a:t>Other requirements</a:t>
            </a:r>
            <a:endParaRPr b="1"/>
          </a:p>
        </p:txBody>
      </p:sp>
      <p:sp>
        <p:nvSpPr>
          <p:cNvPr id="233" name="Google Shape;233;p1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Dataset for source and target languages (1,27,608) 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Google Colab</a:t>
            </a:r>
            <a:endParaRPr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None/>
            </a:pP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34" name="Google Shape;234;p16"/>
          <p:cNvPicPr preferRelativeResize="0"/>
          <p:nvPr/>
        </p:nvPicPr>
        <p:blipFill rotWithShape="1">
          <a:blip r:embed="rId3">
            <a:alphaModFix/>
          </a:blip>
          <a:srcRect b="36539"/>
          <a:stretch/>
        </p:blipFill>
        <p:spPr>
          <a:xfrm>
            <a:off x="1008993" y="2007476"/>
            <a:ext cx="6196877" cy="256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b="1"/>
              <a:t>Modules</a:t>
            </a:r>
            <a:endParaRPr b="1"/>
          </a:p>
        </p:txBody>
      </p:sp>
      <p:sp>
        <p:nvSpPr>
          <p:cNvPr id="240" name="Google Shape;240;p17"/>
          <p:cNvSpPr txBox="1"/>
          <p:nvPr/>
        </p:nvSpPr>
        <p:spPr>
          <a:xfrm>
            <a:off x="637900" y="1349675"/>
            <a:ext cx="1450500" cy="648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 preprocessing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" name="Google Shape;241;p17"/>
          <p:cNvSpPr txBox="1"/>
          <p:nvPr/>
        </p:nvSpPr>
        <p:spPr>
          <a:xfrm>
            <a:off x="2571750" y="1369800"/>
            <a:ext cx="1725600" cy="607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Tokenization and padding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17"/>
          <p:cNvSpPr txBox="1"/>
          <p:nvPr/>
        </p:nvSpPr>
        <p:spPr>
          <a:xfrm>
            <a:off x="4846652" y="1312350"/>
            <a:ext cx="1510800" cy="762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Creating the model</a:t>
            </a:r>
            <a:endParaRPr sz="14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17"/>
          <p:cNvSpPr txBox="1"/>
          <p:nvPr/>
        </p:nvSpPr>
        <p:spPr>
          <a:xfrm>
            <a:off x="4874900" y="2961200"/>
            <a:ext cx="1792800" cy="711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Training the model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17"/>
          <p:cNvSpPr txBox="1"/>
          <p:nvPr/>
        </p:nvSpPr>
        <p:spPr>
          <a:xfrm>
            <a:off x="2543501" y="2978000"/>
            <a:ext cx="1725600" cy="6783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Testing the model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5" name="Google Shape;245;p17"/>
          <p:cNvCxnSpPr>
            <a:stCxn id="240" idx="3"/>
            <a:endCxn id="241" idx="1"/>
          </p:cNvCxnSpPr>
          <p:nvPr/>
        </p:nvCxnSpPr>
        <p:spPr>
          <a:xfrm>
            <a:off x="2088400" y="1673675"/>
            <a:ext cx="4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6" name="Google Shape;246;p17"/>
          <p:cNvCxnSpPr>
            <a:stCxn id="241" idx="3"/>
          </p:cNvCxnSpPr>
          <p:nvPr/>
        </p:nvCxnSpPr>
        <p:spPr>
          <a:xfrm>
            <a:off x="4297350" y="1673700"/>
            <a:ext cx="550800" cy="20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7" name="Google Shape;247;p17"/>
          <p:cNvCxnSpPr>
            <a:cxnSpLocks/>
            <a:stCxn id="242" idx="2"/>
          </p:cNvCxnSpPr>
          <p:nvPr/>
        </p:nvCxnSpPr>
        <p:spPr>
          <a:xfrm>
            <a:off x="5602052" y="2075250"/>
            <a:ext cx="0" cy="88595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8" name="Google Shape;248;p17"/>
          <p:cNvCxnSpPr>
            <a:stCxn id="243" idx="1"/>
            <a:endCxn id="244" idx="3"/>
          </p:cNvCxnSpPr>
          <p:nvPr/>
        </p:nvCxnSpPr>
        <p:spPr>
          <a:xfrm rot="10800000">
            <a:off x="4269200" y="3317150"/>
            <a:ext cx="605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b="1"/>
              <a:t>Data preprocessing</a:t>
            </a:r>
            <a:endParaRPr b="1"/>
          </a:p>
        </p:txBody>
      </p:sp>
      <p:sp>
        <p:nvSpPr>
          <p:cNvPr id="254" name="Google Shape;254;p1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a neural network to translate text, the input text to be turned into data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Since a neural network is a series of multiplication and addition operations, the input data needs to be number(s).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So, we will have to convert text into sequences of integers, using:</a:t>
            </a:r>
            <a:endParaRPr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		1. Tokenization</a:t>
            </a:r>
            <a:endParaRPr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		2. Padding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b="1"/>
              <a:t>Contents</a:t>
            </a:r>
            <a:endParaRPr b="1"/>
          </a:p>
        </p:txBody>
      </p:sp>
      <p:sp>
        <p:nvSpPr>
          <p:cNvPr id="93" name="Google Shape;93;p2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Introduction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Literature Survey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Problem Definition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Existing System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Proposed System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Architecture Diagram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Plan of Action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Modules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References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b="1"/>
              <a:t>Tokenization </a:t>
            </a:r>
            <a:endParaRPr b="1"/>
          </a:p>
        </p:txBody>
      </p:sp>
      <p:sp>
        <p:nvSpPr>
          <p:cNvPr id="260" name="Google Shape;260;p1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Tokenization is a process that splits an input sequence into several small chunks or tokens and useful for semantic processing. 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Whitespace Tokenizer: defines whitespaces as the boundary between tokens. 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‘Tokenizer function’ in Keras will generate word ids for the sequence of words.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b="1"/>
              <a:t>Padding</a:t>
            </a:r>
            <a:endParaRPr b="1"/>
          </a:p>
        </p:txBody>
      </p:sp>
      <p:sp>
        <p:nvSpPr>
          <p:cNvPr id="266" name="Google Shape;266;p20"/>
          <p:cNvSpPr txBox="1">
            <a:spLocks noGrp="1"/>
          </p:cNvSpPr>
          <p:nvPr>
            <p:ph type="body" idx="1"/>
          </p:nvPr>
        </p:nvSpPr>
        <p:spPr>
          <a:xfrm>
            <a:off x="311700" y="1170200"/>
            <a:ext cx="8520600" cy="3674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en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Since </a:t>
            </a:r>
            <a:r>
              <a:rPr lang="en-IN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input </a:t>
            </a:r>
            <a:r>
              <a:rPr lang="en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sentences are dynamic in length, we can add padding to the end of the sequences to make them the same length.</a:t>
            </a:r>
            <a:endParaRPr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en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All the input and output sequences are adjusted to have the same length by adding padding to the end of each sequence using Keras's pad_sequences function.</a:t>
            </a:r>
            <a:endParaRPr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b="1"/>
              <a:t>Creating the model</a:t>
            </a:r>
            <a:endParaRPr b="1"/>
          </a:p>
        </p:txBody>
      </p:sp>
      <p:sp>
        <p:nvSpPr>
          <p:cNvPr id="272" name="Google Shape;272;p21"/>
          <p:cNvSpPr txBox="1">
            <a:spLocks noGrp="1"/>
          </p:cNvSpPr>
          <p:nvPr>
            <p:ph type="body" idx="1"/>
          </p:nvPr>
        </p:nvSpPr>
        <p:spPr>
          <a:xfrm>
            <a:off x="321639" y="1229874"/>
            <a:ext cx="8520600" cy="3590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en-US" sz="1600" dirty="0">
                <a:latin typeface="Georgia"/>
                <a:ea typeface="Georgia"/>
                <a:cs typeface="Georgia"/>
                <a:sym typeface="Georgia"/>
              </a:rPr>
              <a:t>In creating the model, the first thing we need to do is to define our output will be sequence of words.</a:t>
            </a:r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en-US" sz="1600" dirty="0">
                <a:latin typeface="Georgia"/>
                <a:ea typeface="Georgia"/>
                <a:cs typeface="Georgia"/>
                <a:sym typeface="Georgia"/>
              </a:rPr>
              <a:t>In these we need to create encoder and decoder. The input to the encoder will be the source languages and output will be the hidden state &amp; cell state of LSTM</a:t>
            </a:r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en-US" sz="1600" dirty="0">
                <a:latin typeface="Georgia"/>
                <a:ea typeface="Georgia"/>
                <a:cs typeface="Georgia"/>
                <a:sym typeface="Georgia"/>
              </a:rPr>
              <a:t>Next step is to define the decoder, the decoder will take the 2 input </a:t>
            </a:r>
            <a:r>
              <a:rPr lang="en-US" sz="1600" dirty="0" err="1">
                <a:latin typeface="Georgia"/>
                <a:ea typeface="Georgia"/>
                <a:cs typeface="Georgia"/>
                <a:sym typeface="Georgia"/>
              </a:rPr>
              <a:t>i.e</a:t>
            </a:r>
            <a:r>
              <a:rPr lang="en-US" sz="1600" dirty="0">
                <a:latin typeface="Georgia"/>
                <a:ea typeface="Georgia"/>
                <a:cs typeface="Georgia"/>
                <a:sym typeface="Georgia"/>
              </a:rPr>
              <a:t> hidden state &amp; cell state. This will be output the encoder</a:t>
            </a:r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en-US" sz="1600" dirty="0">
                <a:latin typeface="Georgia"/>
                <a:ea typeface="Georgia"/>
                <a:cs typeface="Georgia"/>
                <a:sym typeface="Georgia"/>
              </a:rPr>
              <a:t>Next is to compile the model</a:t>
            </a:r>
          </a:p>
          <a:p>
            <a:pPr marL="285750" indent="-285750" algn="just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</a:pPr>
            <a:endParaRPr lang="en-US" dirty="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b="1"/>
              <a:t>Training the model </a:t>
            </a:r>
            <a:endParaRPr b="1"/>
          </a:p>
        </p:txBody>
      </p:sp>
      <p:sp>
        <p:nvSpPr>
          <p:cNvPr id="285" name="Google Shape;285;p2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latin typeface="Arial"/>
                <a:cs typeface="Arial"/>
                <a:sym typeface="Arial"/>
              </a:rPr>
              <a:t>Train the model by the method fit</a:t>
            </a:r>
          </a:p>
          <a:p>
            <a:r>
              <a:rPr lang="en" dirty="0">
                <a:latin typeface="Arial"/>
                <a:cs typeface="Arial"/>
                <a:sym typeface="Arial"/>
              </a:rPr>
              <a:t>In </a:t>
            </a:r>
            <a:r>
              <a:rPr lang="en-IN" dirty="0">
                <a:latin typeface="Arial"/>
                <a:cs typeface="Arial"/>
                <a:sym typeface="Arial"/>
              </a:rPr>
              <a:t> steps, we converted words to integer the output from the decoder is integer, now will convert to the words</a:t>
            </a: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2"/>
          <p:cNvSpPr txBox="1">
            <a:spLocks noGrp="1"/>
          </p:cNvSpPr>
          <p:nvPr>
            <p:ph type="title"/>
          </p:nvPr>
        </p:nvSpPr>
        <p:spPr>
          <a:xfrm>
            <a:off x="311700" y="419939"/>
            <a:ext cx="8520600" cy="607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b="1"/>
              <a:t>Training the model</a:t>
            </a:r>
            <a:endParaRPr b="1"/>
          </a:p>
        </p:txBody>
      </p:sp>
      <p:sp>
        <p:nvSpPr>
          <p:cNvPr id="278" name="Google Shape;278;p22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171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285750" lvl="0" indent="-171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79" name="Google Shape;27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497" y="1133061"/>
            <a:ext cx="7987862" cy="3201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b="1"/>
              <a:t>Testing the model</a:t>
            </a:r>
            <a:endParaRPr b="1"/>
          </a:p>
        </p:txBody>
      </p:sp>
      <p:pic>
        <p:nvPicPr>
          <p:cNvPr id="297" name="Google Shape;29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352" y="1388993"/>
            <a:ext cx="8279295" cy="2365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b="1"/>
              <a:t>Output without Attention</a:t>
            </a:r>
            <a:endParaRPr b="1"/>
          </a:p>
        </p:txBody>
      </p:sp>
      <p:pic>
        <p:nvPicPr>
          <p:cNvPr id="303" name="Google Shape;303;p26" descr="A screenshot of a cell pho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r="34132"/>
          <a:stretch/>
        </p:blipFill>
        <p:spPr>
          <a:xfrm>
            <a:off x="848984" y="1252331"/>
            <a:ext cx="7446030" cy="2196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b="1"/>
              <a:t>Output with Attention</a:t>
            </a:r>
            <a:endParaRPr b="1"/>
          </a:p>
        </p:txBody>
      </p:sp>
      <p:pic>
        <p:nvPicPr>
          <p:cNvPr id="309" name="Google Shape;309;p27" descr="A screenshot of a cell pho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r="18533"/>
          <a:stretch/>
        </p:blipFill>
        <p:spPr>
          <a:xfrm>
            <a:off x="728064" y="1133274"/>
            <a:ext cx="6070302" cy="3011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b="1"/>
              <a:t>Plan of Action</a:t>
            </a:r>
            <a:endParaRPr b="1"/>
          </a:p>
        </p:txBody>
      </p:sp>
      <p:graphicFrame>
        <p:nvGraphicFramePr>
          <p:cNvPr id="315" name="Google Shape;315;p28"/>
          <p:cNvGraphicFramePr/>
          <p:nvPr>
            <p:extLst>
              <p:ext uri="{D42A27DB-BD31-4B8C-83A1-F6EECF244321}">
                <p14:modId xmlns:p14="http://schemas.microsoft.com/office/powerpoint/2010/main" val="1279764376"/>
              </p:ext>
            </p:extLst>
          </p:nvPr>
        </p:nvGraphicFramePr>
        <p:xfrm>
          <a:off x="390450" y="1261225"/>
          <a:ext cx="7304550" cy="3111375"/>
        </p:xfrm>
        <a:graphic>
          <a:graphicData uri="http://schemas.openxmlformats.org/drawingml/2006/table">
            <a:tbl>
              <a:tblPr>
                <a:noFill/>
                <a:tableStyleId>{87FCBD37-97F8-4272-BC16-2A9F0D05D0AA}</a:tableStyleId>
              </a:tblPr>
              <a:tblGrid>
                <a:gridCol w="243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/>
                        <a:t>Module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/>
                        <a:t>Status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/>
                        <a:t>Time required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Literature Survey</a:t>
                      </a:r>
                      <a:endParaRPr sz="1400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Completed</a:t>
                      </a:r>
                      <a:endParaRPr sz="1400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--</a:t>
                      </a:r>
                      <a:endParaRPr sz="1400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0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Requirement Analysis</a:t>
                      </a:r>
                      <a:endParaRPr sz="1400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Completed</a:t>
                      </a:r>
                      <a:endParaRPr sz="1400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 week</a:t>
                      </a:r>
                      <a:endParaRPr sz="1400" u="none" strike="noStrike" cap="none" dirty="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Design</a:t>
                      </a:r>
                      <a:endParaRPr sz="1400" u="none" strike="noStrike" cap="none" dirty="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Completed</a:t>
                      </a:r>
                      <a:endParaRPr sz="1400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 weeks</a:t>
                      </a:r>
                      <a:endParaRPr sz="1400" u="none" strike="noStrike" cap="none" dirty="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Implementation</a:t>
                      </a:r>
                      <a:endParaRPr sz="1400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Completed</a:t>
                      </a:r>
                      <a:endParaRPr sz="1400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4 weeks</a:t>
                      </a:r>
                      <a:endParaRPr sz="1400" u="none" strike="noStrike" cap="none" dirty="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Documentation</a:t>
                      </a:r>
                      <a:endParaRPr sz="1400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</a:t>
                      </a:r>
                      <a:r>
                        <a:rPr lang="en" sz="1400" u="none" strike="noStrike" cap="none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ompleted </a:t>
                      </a:r>
                      <a:endParaRPr sz="1400" u="none" strike="noStrike" cap="none" dirty="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 week</a:t>
                      </a:r>
                      <a:endParaRPr sz="1400" u="none" strike="noStrike" cap="none" dirty="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Final Submission</a:t>
                      </a:r>
                      <a:endParaRPr sz="1400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</a:t>
                      </a:r>
                      <a:r>
                        <a:rPr lang="en" sz="1400" u="none" strike="noStrike" cap="none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ompleted </a:t>
                      </a:r>
                      <a:endParaRPr sz="1400" u="none" strike="noStrike" cap="none" dirty="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--</a:t>
                      </a:r>
                      <a:endParaRPr sz="1400" u="none" strike="noStrike" cap="none" dirty="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b="1"/>
              <a:t>References</a:t>
            </a:r>
            <a:endParaRPr b="1"/>
          </a:p>
        </p:txBody>
      </p:sp>
      <p:sp>
        <p:nvSpPr>
          <p:cNvPr id="321" name="Google Shape;321;p29"/>
          <p:cNvSpPr txBox="1">
            <a:spLocks noGrp="1"/>
          </p:cNvSpPr>
          <p:nvPr>
            <p:ph type="body" idx="1"/>
          </p:nvPr>
        </p:nvSpPr>
        <p:spPr>
          <a:xfrm>
            <a:off x="311700" y="1017800"/>
            <a:ext cx="8520600" cy="3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1. Saini, Sandeep &amp; Sahula, Vineet. (2018). Neural Machine Translation for English to Hindi. 1-6. 10.1109/INFRKM.2018.8464781.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2. Machine Learning is Fun Part 5: Language Translation with Deep Learning and the Magic of Sequences, by Adam Geitgey. 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3. Machine Translation (MT) Techniques for Indian Languages by S. Anbukkarasi, Dr. S. Varadhaganapathy. International Journal of Recent Technology and Engineering (IJRTE). Volume-8 Issue-2S4, July 2019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b="1"/>
              <a:t>Introduction</a:t>
            </a:r>
            <a:endParaRPr b="1"/>
          </a:p>
        </p:txBody>
      </p:sp>
      <p:sp>
        <p:nvSpPr>
          <p:cNvPr id="99" name="Google Shape;99;p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400" b="1" dirty="0"/>
              <a:t>Machine Translation</a:t>
            </a:r>
            <a:endParaRPr sz="2400" dirty="0"/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Sub branch of </a:t>
            </a:r>
            <a:r>
              <a:rPr lang="en-IN" dirty="0">
                <a:latin typeface="Georgia"/>
                <a:ea typeface="Georgia"/>
                <a:cs typeface="Georgia"/>
                <a:sym typeface="Georgia"/>
              </a:rPr>
              <a:t>N</a:t>
            </a: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atural Language Processing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Involves use of computers to translate from one language to another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400" b="1" dirty="0"/>
              <a:t>Three major approaches</a:t>
            </a:r>
            <a:endParaRPr sz="2400" b="1"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	</a:t>
            </a: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(i) Linguistic 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	(ii) Non-linguistic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	(iii) Hybrid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 dirty="0"/>
              <a:t>	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0"/>
          <p:cNvSpPr txBox="1">
            <a:spLocks noGrp="1"/>
          </p:cNvSpPr>
          <p:nvPr>
            <p:ph type="title"/>
          </p:nvPr>
        </p:nvSpPr>
        <p:spPr>
          <a:xfrm>
            <a:off x="140500" y="410000"/>
            <a:ext cx="8691900" cy="39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4800"/>
              <a:t>Thank you</a:t>
            </a:r>
            <a:endParaRPr sz="4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b="1"/>
              <a:t>1. Linguistic approach</a:t>
            </a:r>
            <a:endParaRPr b="1"/>
          </a:p>
        </p:txBody>
      </p:sp>
      <p:sp>
        <p:nvSpPr>
          <p:cNvPr id="105" name="Google Shape;105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54954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en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Uses grammar and computer to translate a word from source language to target language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en" u="sng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Direct method</a:t>
            </a:r>
            <a:r>
              <a:rPr lang="en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involves use of </a:t>
            </a:r>
            <a:r>
              <a:rPr lang="en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rPr>
              <a:t>bilingual dictionaries</a:t>
            </a:r>
            <a:r>
              <a:rPr lang="en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to translate from source to target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en" u="sng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Interlingua method </a:t>
            </a:r>
            <a:r>
              <a:rPr lang="en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involves two-step process: text is first translated to an “</a:t>
            </a:r>
            <a:r>
              <a:rPr lang="en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rPr>
              <a:t>intermediate language</a:t>
            </a:r>
            <a:r>
              <a:rPr lang="en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” and then to the target language 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en" u="sng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Transfer method </a:t>
            </a:r>
            <a:r>
              <a:rPr lang="en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uses a large of database with </a:t>
            </a:r>
            <a:r>
              <a:rPr lang="en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rPr>
              <a:t>translation rules</a:t>
            </a:r>
            <a:r>
              <a:rPr lang="en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is used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06" name="Google Shape;10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40775" y="1140325"/>
            <a:ext cx="3032100" cy="191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b="1"/>
              <a:t>2. Non-linguistic approach</a:t>
            </a:r>
            <a:endParaRPr b="1"/>
          </a:p>
        </p:txBody>
      </p:sp>
      <p:sp>
        <p:nvSpPr>
          <p:cNvPr id="112" name="Google Shape;112;p5"/>
          <p:cNvSpPr txBox="1">
            <a:spLocks noGrp="1"/>
          </p:cNvSpPr>
          <p:nvPr>
            <p:ph type="body" idx="1"/>
          </p:nvPr>
        </p:nvSpPr>
        <p:spPr>
          <a:xfrm>
            <a:off x="311700" y="1239814"/>
            <a:ext cx="5943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 u="sng">
                <a:latin typeface="Georgia"/>
                <a:ea typeface="Georgia"/>
                <a:cs typeface="Georgia"/>
                <a:sym typeface="Georgia"/>
              </a:rPr>
              <a:t>Dictionary method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: Text is translated </a:t>
            </a:r>
            <a:r>
              <a:rPr lang="en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rPr>
              <a:t>word by word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from source to target language 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 u="sng">
                <a:latin typeface="Georgia"/>
                <a:ea typeface="Georgia"/>
                <a:cs typeface="Georgia"/>
                <a:sym typeface="Georgia"/>
              </a:rPr>
              <a:t>Corpus-based method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: System is “</a:t>
            </a:r>
            <a:r>
              <a:rPr lang="en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rPr>
              <a:t>trained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” by using mono- or bilingual corpus of target language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 u="sng">
                <a:latin typeface="Georgia"/>
                <a:ea typeface="Georgia"/>
                <a:cs typeface="Georgia"/>
                <a:sym typeface="Georgia"/>
              </a:rPr>
              <a:t>Example-based method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: Translation problem is divided to </a:t>
            </a:r>
            <a:r>
              <a:rPr lang="en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rPr>
              <a:t>sub problems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; each sub problem is solved based on experience from solving previous problems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 u="sng">
                <a:latin typeface="Georgia"/>
                <a:ea typeface="Georgia"/>
                <a:cs typeface="Georgia"/>
                <a:sym typeface="Georgia"/>
              </a:rPr>
              <a:t>Statistical method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: </a:t>
            </a:r>
            <a:r>
              <a:rPr lang="en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rPr>
              <a:t>Estimate most probable model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and apply it to translate  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3" name="Google Shape;11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7825" y="1439150"/>
            <a:ext cx="2583900" cy="1723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b="1"/>
              <a:t>3. Hybrid approach</a:t>
            </a:r>
            <a:endParaRPr b="1"/>
          </a:p>
        </p:txBody>
      </p:sp>
      <p:sp>
        <p:nvSpPr>
          <p:cNvPr id="119" name="Google Shape;119;p6"/>
          <p:cNvSpPr txBox="1">
            <a:spLocks noGrp="1"/>
          </p:cNvSpPr>
          <p:nvPr>
            <p:ph type="body" idx="1"/>
          </p:nvPr>
        </p:nvSpPr>
        <p:spPr>
          <a:xfrm>
            <a:off x="311700" y="1170200"/>
            <a:ext cx="52365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A </a:t>
            </a:r>
            <a:r>
              <a:rPr lang="en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rPr>
              <a:t>combination of rule-based and statistical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based translation systems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For instance, a rule-based system may be used to generate a base translation, followed by post-processing of it using statistical approach to select the most commonly used structure of text.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20" name="Google Shape;12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0600" y="1170200"/>
            <a:ext cx="3291000" cy="2532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b="1"/>
              <a:t>Limitations of MT</a:t>
            </a:r>
            <a:endParaRPr b="1"/>
          </a:p>
        </p:txBody>
      </p:sp>
      <p:sp>
        <p:nvSpPr>
          <p:cNvPr id="126" name="Google Shape;126;p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50571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rPr>
              <a:t>Limited scope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: The above methods work well with only grammatically correct input text 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rPr>
              <a:t>Efficiency is in question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: Translated text may or may not be in a form that is commonly understood by all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Because of the above limitations, </a:t>
            </a:r>
            <a:r>
              <a:rPr lang="en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we adopt </a:t>
            </a:r>
            <a:r>
              <a:rPr lang="en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rPr>
              <a:t>Neural Machine Translation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approach.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27" name="Google Shape;127;p7"/>
          <p:cNvPicPr preferRelativeResize="0"/>
          <p:nvPr/>
        </p:nvPicPr>
        <p:blipFill rotWithShape="1">
          <a:blip r:embed="rId3">
            <a:alphaModFix/>
          </a:blip>
          <a:srcRect r="12257"/>
          <a:stretch/>
        </p:blipFill>
        <p:spPr>
          <a:xfrm>
            <a:off x="5787225" y="1160250"/>
            <a:ext cx="3045074" cy="2572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b="1"/>
              <a:t>Problem statement</a:t>
            </a:r>
            <a:endParaRPr b="1"/>
          </a:p>
        </p:txBody>
      </p:sp>
      <p:sp>
        <p:nvSpPr>
          <p:cNvPr id="133" name="Google Shape;133;p8"/>
          <p:cNvSpPr txBox="1">
            <a:spLocks noGrp="1"/>
          </p:cNvSpPr>
          <p:nvPr>
            <p:ph type="body" idx="1"/>
          </p:nvPr>
        </p:nvSpPr>
        <p:spPr>
          <a:xfrm>
            <a:off x="311700" y="1533950"/>
            <a:ext cx="4469400" cy="30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2400">
                <a:latin typeface="Georgia"/>
                <a:ea typeface="Georgia"/>
                <a:cs typeface="Georgia"/>
                <a:sym typeface="Georgia"/>
              </a:rPr>
              <a:t>To create a technology tool to translate written text from English to Hindi 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34" name="Google Shape;13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2425" y="1453650"/>
            <a:ext cx="3649500" cy="2236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b="1"/>
              <a:t>Methodology: Neural MT</a:t>
            </a:r>
            <a:endParaRPr b="1"/>
          </a:p>
        </p:txBody>
      </p:sp>
      <p:sp>
        <p:nvSpPr>
          <p:cNvPr id="140" name="Google Shape;140;p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61827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Neural Machine Translation differs from rule-based and statistical systems in one important way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NMT system “learns” how to translate by itself -- by looking at the training data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This self-learning translation system is based on two key ideas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(i) </a:t>
            </a:r>
            <a:r>
              <a:rPr lang="en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rPr>
              <a:t> Neural Network</a:t>
            </a:r>
            <a:endParaRPr>
              <a:solidFill>
                <a:schemeClr val="accent4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(ii) </a:t>
            </a:r>
            <a:r>
              <a:rPr lang="en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rPr>
              <a:t>Encoder - Decoder Model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41" name="Google Shape;141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46800" y="1170200"/>
            <a:ext cx="2344800" cy="175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983</TotalTime>
  <Words>1200</Words>
  <Application>Microsoft Office PowerPoint</Application>
  <PresentationFormat>On-screen Show (16:9)</PresentationFormat>
  <Paragraphs>156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Georgia</vt:lpstr>
      <vt:lpstr>Roboto</vt:lpstr>
      <vt:lpstr>Arial</vt:lpstr>
      <vt:lpstr>Geometric</vt:lpstr>
      <vt:lpstr>Neural Machine Translation For Indian Languages</vt:lpstr>
      <vt:lpstr>Contents</vt:lpstr>
      <vt:lpstr>Introduction</vt:lpstr>
      <vt:lpstr>1. Linguistic approach</vt:lpstr>
      <vt:lpstr>2. Non-linguistic approach</vt:lpstr>
      <vt:lpstr>3. Hybrid approach</vt:lpstr>
      <vt:lpstr>Limitations of MT</vt:lpstr>
      <vt:lpstr>Problem statement</vt:lpstr>
      <vt:lpstr>Methodology: Neural MT</vt:lpstr>
      <vt:lpstr>1. Neural Network</vt:lpstr>
      <vt:lpstr>NN concept</vt:lpstr>
      <vt:lpstr>2. Encoder-Decoder Model</vt:lpstr>
      <vt:lpstr>How encoder-decoder model works</vt:lpstr>
      <vt:lpstr>How encoder-decoder model works </vt:lpstr>
      <vt:lpstr>Long &amp; Short Term Memory (LSTM): Proposed model</vt:lpstr>
      <vt:lpstr>Working of LSTM</vt:lpstr>
      <vt:lpstr>Other requirements</vt:lpstr>
      <vt:lpstr>Modules</vt:lpstr>
      <vt:lpstr>Data preprocessing</vt:lpstr>
      <vt:lpstr>Tokenization </vt:lpstr>
      <vt:lpstr>Padding</vt:lpstr>
      <vt:lpstr>Creating the model</vt:lpstr>
      <vt:lpstr>Training the model </vt:lpstr>
      <vt:lpstr>Training the model</vt:lpstr>
      <vt:lpstr>Testing the model</vt:lpstr>
      <vt:lpstr>Output without Attention</vt:lpstr>
      <vt:lpstr>Output with Attention</vt:lpstr>
      <vt:lpstr>Plan of Action</vt:lpstr>
      <vt:lpstr>References</vt:lpstr>
      <vt:lpstr>   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Machine Translation For Indian Languages</dc:title>
  <cp:lastModifiedBy>Divya G</cp:lastModifiedBy>
  <cp:revision>27</cp:revision>
  <dcterms:modified xsi:type="dcterms:W3CDTF">2020-05-25T03:46:31Z</dcterms:modified>
</cp:coreProperties>
</file>